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8" r:id="rId3"/>
    <p:sldId id="320" r:id="rId4"/>
    <p:sldId id="325" r:id="rId5"/>
    <p:sldId id="323" r:id="rId6"/>
    <p:sldId id="324" r:id="rId7"/>
    <p:sldId id="326" r:id="rId8"/>
    <p:sldId id="327" r:id="rId9"/>
    <p:sldId id="328" r:id="rId10"/>
    <p:sldId id="329" r:id="rId11"/>
    <p:sldId id="330" r:id="rId12"/>
    <p:sldId id="331" r:id="rId13"/>
    <p:sldId id="332" r:id="rId14"/>
    <p:sldId id="302" r:id="rId15"/>
    <p:sldId id="333" r:id="rId16"/>
    <p:sldId id="334" r:id="rId17"/>
    <p:sldId id="335" r:id="rId18"/>
    <p:sldId id="336" r:id="rId19"/>
    <p:sldId id="337" r:id="rId20"/>
    <p:sldId id="338" r:id="rId21"/>
    <p:sldId id="33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17A489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9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3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/Relationships>
</file>

<file path=ppt/media/hdphoto1.wdp>
</file>

<file path=ppt/media/image1.png>
</file>

<file path=ppt/media/image10.tiff>
</file>

<file path=ppt/media/image11.png>
</file>

<file path=ppt/media/image12.tiff>
</file>

<file path=ppt/media/image13.tiff>
</file>

<file path=ppt/media/image14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2800">
                <a:solidFill>
                  <a:srgbClr val="FFC000"/>
                </a:solidFill>
                <a:latin typeface="BorisBlackBloxx" panose="0200060502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65000"/>
                  </a:schemeClr>
                </a:solidFill>
                <a:latin typeface="Springsteel Lig" panose="020B03040405070600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8630" y="468765"/>
            <a:ext cx="3043408" cy="390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615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609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1701799"/>
            <a:ext cx="2628900" cy="4475163"/>
          </a:xfrm>
        </p:spPr>
        <p:txBody>
          <a:bodyPr vert="eaVer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701799"/>
            <a:ext cx="7734300" cy="4475164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03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6350" y="1120774"/>
            <a:ext cx="12192000" cy="5089526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2800">
                <a:solidFill>
                  <a:srgbClr val="CACF0B"/>
                </a:solidFill>
                <a:latin typeface="BorisBlackBloxx" panose="0200060502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65000"/>
                  </a:schemeClr>
                </a:solidFill>
                <a:latin typeface="Springsteel Lig" panose="020B03040405070600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1030" name="Picture 6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3995" y="372267"/>
            <a:ext cx="3043408" cy="390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35806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11036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73573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86561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04723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05512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9293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8100"/>
            <a:ext cx="3932237" cy="1600200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057400"/>
            <a:ext cx="6172200" cy="38036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1627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Tx/>
              <a:buBlip>
                <a:blip r:embed="rId2"/>
              </a:buBlip>
              <a:defRPr/>
            </a:lvl1pPr>
            <a:lvl2pPr marL="685800" indent="-228600">
              <a:buFontTx/>
              <a:buBlip>
                <a:blip r:embed="rId2"/>
              </a:buBlip>
              <a:defRPr/>
            </a:lvl2pPr>
            <a:lvl3pPr marL="1143000" indent="-228600">
              <a:buFontTx/>
              <a:buBlip>
                <a:blip r:embed="rId2"/>
              </a:buBlip>
              <a:defRPr/>
            </a:lvl3pPr>
            <a:lvl4pPr marL="1714500" indent="-342900">
              <a:buFontTx/>
              <a:buBlip>
                <a:blip r:embed="rId2"/>
              </a:buBlip>
              <a:defRPr/>
            </a:lvl4pPr>
            <a:lvl5pPr marL="2057400" indent="-228600">
              <a:buFontTx/>
              <a:buBlip>
                <a:blip r:embed="rId2"/>
              </a:buBlip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98100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88900"/>
            <a:ext cx="3932237" cy="1600200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2057400"/>
            <a:ext cx="6172200" cy="38036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30362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50473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1701799"/>
            <a:ext cx="2628900" cy="4475163"/>
          </a:xfrm>
        </p:spPr>
        <p:txBody>
          <a:bodyPr vert="eaVer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701799"/>
            <a:ext cx="7734300" cy="4475164"/>
          </a:xfrm>
        </p:spPr>
        <p:txBody>
          <a:bodyPr vert="eaVert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4492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3948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3907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840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1829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7817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8100"/>
            <a:ext cx="3932237" cy="1600200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057400"/>
            <a:ext cx="6172200" cy="38036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2777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88900"/>
            <a:ext cx="3932237" cy="1600200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2057400"/>
            <a:ext cx="6172200" cy="38036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069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809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FFC000"/>
          </a:solidFill>
          <a:latin typeface="Jaapokki" panose="00000500000000000000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Tx/>
        <a:buBlip>
          <a:blip r:embed="rId13"/>
        </a:buBlip>
        <a:defRPr sz="2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24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20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3pPr>
      <a:lvl4pPr marL="1714500" indent="-3429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1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6350" y="1690688"/>
            <a:ext cx="12192000" cy="451961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DCC73-4DDF-49AB-AEE1-BCC66D6EB140}" type="datetimeFigureOut">
              <a:rPr lang="en-GB" smtClean="0"/>
              <a:t>11/08/2019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A7CB4-2E13-49AE-8ADF-EC18182091F7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5684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CACF0B"/>
          </a:solidFill>
          <a:latin typeface="Jaapokki" panose="00000500000000000000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Tx/>
        <a:buBlip>
          <a:blip r:embed="rId13"/>
        </a:buBlip>
        <a:defRPr sz="2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3"/>
        </a:buBlip>
        <a:defRPr sz="24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3pPr>
      <a:lvl4pPr marL="17145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>
              <a:lumMod val="50000"/>
              <a:lumOff val="50000"/>
            </a:schemeClr>
          </a:solidFill>
          <a:latin typeface="Springsteel Lig" panose="020B03040405070600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hyperlink" Target="https://www.macsqlclient.com/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go.microsoft.com/fwlink/?linkid=853017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go.microsoft.com/fwlink/?linkid=853017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7248760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Jaapokki" panose="00000500000000000000" pitchFamily="50" charset="0"/>
              </a:rPr>
              <a:t>GETTING STARTED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672" y="1300450"/>
            <a:ext cx="570585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How do we install something we can’t see?</a:t>
            </a:r>
          </a:p>
        </p:txBody>
      </p:sp>
    </p:spTree>
    <p:extLst>
      <p:ext uri="{BB962C8B-B14F-4D97-AF65-F5344CB8AC3E}">
        <p14:creationId xmlns:p14="http://schemas.microsoft.com/office/powerpoint/2010/main" val="2732435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Configuring Windows &amp; SQL Server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Now we have everything installed we need to get it all set up, this includes: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 Starting the </a:t>
            </a:r>
            <a:r>
              <a:rPr lang="en-GB" b="1" dirty="0">
                <a:solidFill>
                  <a:srgbClr val="FFC000"/>
                </a:solidFill>
              </a:rPr>
              <a:t>SQL service</a:t>
            </a:r>
          </a:p>
          <a:p>
            <a:r>
              <a:rPr lang="en-GB" dirty="0">
                <a:solidFill>
                  <a:schemeClr val="bg1"/>
                </a:solidFill>
              </a:rPr>
              <a:t> Enabling </a:t>
            </a:r>
            <a:r>
              <a:rPr lang="en-GB" b="1" dirty="0">
                <a:solidFill>
                  <a:srgbClr val="FFC000"/>
                </a:solidFill>
              </a:rPr>
              <a:t>SQL Mixed mode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&amp;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rgbClr val="FFC000"/>
                </a:solidFill>
              </a:rPr>
              <a:t>Remote Connections</a:t>
            </a:r>
          </a:p>
          <a:p>
            <a:r>
              <a:rPr lang="en-GB" dirty="0">
                <a:solidFill>
                  <a:schemeClr val="bg1"/>
                </a:solidFill>
              </a:rPr>
              <a:t> Set &amp; open the </a:t>
            </a:r>
            <a:r>
              <a:rPr lang="en-GB" b="1" dirty="0">
                <a:solidFill>
                  <a:srgbClr val="FFC000"/>
                </a:solidFill>
              </a:rPr>
              <a:t>Firewall Port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Let’s see how it’s done…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E98FF44-2F8C-834B-806D-6C074D738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3300" y="3258344"/>
            <a:ext cx="4000500" cy="20320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9778357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Testing Our Connection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569593"/>
            <a:ext cx="5872993" cy="4667250"/>
          </a:xfrm>
        </p:spPr>
        <p:txBody>
          <a:bodyPr>
            <a:normAutofit fontScale="70000" lnSpcReduction="2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Take five minutes to test our connection the server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We do this using </a:t>
            </a:r>
            <a:r>
              <a:rPr lang="en-GB" b="1" dirty="0">
                <a:solidFill>
                  <a:srgbClr val="FFC000"/>
                </a:solidFill>
              </a:rPr>
              <a:t>Terminal</a:t>
            </a:r>
            <a:r>
              <a:rPr lang="en-GB" dirty="0">
                <a:solidFill>
                  <a:schemeClr val="bg1"/>
                </a:solidFill>
              </a:rPr>
              <a:t> and by ‘pinging’ our virtual machine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Enter </a:t>
            </a:r>
            <a:r>
              <a:rPr lang="en-GB" b="1" dirty="0">
                <a:solidFill>
                  <a:srgbClr val="FFC000"/>
                </a:solidFill>
              </a:rPr>
              <a:t>ping</a:t>
            </a:r>
            <a:r>
              <a:rPr lang="en-GB" dirty="0">
                <a:solidFill>
                  <a:schemeClr val="bg1"/>
                </a:solidFill>
              </a:rPr>
              <a:t> followed by the IP address of our server</a:t>
            </a:r>
          </a:p>
          <a:p>
            <a:pPr marL="0" indent="0">
              <a:buNone/>
            </a:pPr>
            <a:r>
              <a:rPr lang="en-GB" sz="2200" dirty="0">
                <a:solidFill>
                  <a:schemeClr val="bg1"/>
                </a:solidFill>
              </a:rPr>
              <a:t>E.g. </a:t>
            </a:r>
            <a:r>
              <a:rPr lang="en-GB" sz="2200" b="1" dirty="0">
                <a:solidFill>
                  <a:srgbClr val="FFC000"/>
                </a:solidFill>
              </a:rPr>
              <a:t>ping 192.168.0.1</a:t>
            </a:r>
          </a:p>
          <a:p>
            <a:pPr marL="0" indent="0">
              <a:buNone/>
            </a:pPr>
            <a:endParaRPr lang="en-GB" b="1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If our ping is </a:t>
            </a:r>
            <a:r>
              <a:rPr lang="en-GB" b="1" dirty="0">
                <a:solidFill>
                  <a:srgbClr val="92D050"/>
                </a:solidFill>
              </a:rPr>
              <a:t>successful</a:t>
            </a:r>
            <a:r>
              <a:rPr lang="en-GB" dirty="0">
                <a:solidFill>
                  <a:schemeClr val="bg1"/>
                </a:solidFill>
              </a:rPr>
              <a:t> we will see the time it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took to</a:t>
            </a:r>
            <a:r>
              <a:rPr lang="en-GB" b="1" dirty="0">
                <a:solidFill>
                  <a:srgbClr val="92D050"/>
                </a:solidFill>
              </a:rPr>
              <a:t> get a response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If our ping is </a:t>
            </a:r>
            <a:r>
              <a:rPr lang="en-GB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unsuccessful</a:t>
            </a:r>
            <a:r>
              <a:rPr lang="en-GB" dirty="0">
                <a:solidFill>
                  <a:schemeClr val="bg1"/>
                </a:solidFill>
              </a:rPr>
              <a:t> we we see a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message advising that our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response timed out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0D6546C2-E824-954E-8318-A3675CD22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37694" y="2689540"/>
            <a:ext cx="4754412" cy="316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1167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Shedding The Virtual Machine Skin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Let’s get back to our Mac OSX…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To access our database we use </a:t>
            </a:r>
            <a:r>
              <a:rPr lang="en-GB" b="1" dirty="0">
                <a:solidFill>
                  <a:srgbClr val="FFC000"/>
                </a:solidFill>
              </a:rPr>
              <a:t>SQL Pro For MSSQL </a:t>
            </a:r>
            <a:r>
              <a:rPr lang="en-GB" dirty="0">
                <a:solidFill>
                  <a:schemeClr val="bg1"/>
                </a:solidFill>
              </a:rPr>
              <a:t>which can be downloaded from the </a:t>
            </a:r>
            <a:r>
              <a:rPr lang="en-GB" dirty="0">
                <a:solidFill>
                  <a:schemeClr val="bg1"/>
                </a:solidFill>
                <a:hlinkClick r:id="rId2"/>
              </a:rPr>
              <a:t>SQL Pro Website</a:t>
            </a:r>
            <a:endParaRPr lang="en-GB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Now the last thing we need to do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is connect to our database…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5A329B-1DA5-FE4F-B72C-84FEC3ADA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3764" y="2100707"/>
            <a:ext cx="3965448" cy="396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0189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GB" sz="1800" b="1" dirty="0">
                <a:solidFill>
                  <a:schemeClr val="tx1"/>
                </a:solidFill>
              </a:rPr>
              <a:t>CHALLENGE TIME!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>
              <a:buSzPct val="90000"/>
              <a:buBlip>
                <a:blip r:embed="rId2"/>
              </a:buBlip>
            </a:pPr>
            <a:r>
              <a:rPr lang="en-GB" sz="2400" dirty="0">
                <a:solidFill>
                  <a:schemeClr val="bg1"/>
                </a:solidFill>
              </a:rPr>
              <a:t> If you own an Apple Mac get all these tools installed: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 VirtualBox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 Windows Server 2016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 SQL Server Express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 SQL Pro for MSSQL </a:t>
            </a:r>
          </a:p>
          <a:p>
            <a:pPr>
              <a:buSzPct val="90000"/>
              <a:buBlip>
                <a:blip r:embed="rId2"/>
              </a:buBlip>
            </a:pPr>
            <a:r>
              <a:rPr lang="en-GB" sz="2400" dirty="0">
                <a:solidFill>
                  <a:schemeClr val="bg1"/>
                </a:solidFill>
              </a:rPr>
              <a:t> For bonus points, change the configuration settings on one or more: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 VirtualBox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 Windows Server 2016</a:t>
            </a:r>
          </a:p>
          <a:p>
            <a:pPr lvl="1">
              <a:buSzPct val="90000"/>
              <a:buBlip>
                <a:blip r:embed="rId2"/>
              </a:buBlip>
            </a:pPr>
            <a:r>
              <a:rPr lang="en-GB" sz="2000" dirty="0">
                <a:solidFill>
                  <a:schemeClr val="bg1"/>
                </a:solidFill>
              </a:rPr>
              <a:t> SQL Server Express</a:t>
            </a:r>
          </a:p>
          <a:p>
            <a:pPr>
              <a:buSzPct val="90000"/>
              <a:buBlip>
                <a:blip r:embed="rId2"/>
              </a:buBlip>
            </a:pPr>
            <a:r>
              <a:rPr lang="en-GB" sz="2400" dirty="0">
                <a:solidFill>
                  <a:schemeClr val="bg1"/>
                </a:solidFill>
              </a:rPr>
              <a:t>Share a screen shot on our Discord Community and tell us any challenges you faced and/or over come</a:t>
            </a:r>
          </a:p>
        </p:txBody>
      </p:sp>
    </p:spTree>
    <p:extLst>
      <p:ext uri="{BB962C8B-B14F-4D97-AF65-F5344CB8AC3E}">
        <p14:creationId xmlns:p14="http://schemas.microsoft.com/office/powerpoint/2010/main" val="14415755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7248760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Jaapokki" panose="00000500000000000000" pitchFamily="50" charset="0"/>
              </a:rPr>
              <a:t>INSTALL ON WINDOWS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672" y="1300450"/>
            <a:ext cx="570585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Home Sweet Home</a:t>
            </a:r>
          </a:p>
        </p:txBody>
      </p:sp>
    </p:spTree>
    <p:extLst>
      <p:ext uri="{BB962C8B-B14F-4D97-AF65-F5344CB8AC3E}">
        <p14:creationId xmlns:p14="http://schemas.microsoft.com/office/powerpoint/2010/main" val="2226626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Installing SQL Server on Windows 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 SQL Server can’t run on any OS that isn’t created and supported by Microsoft </a:t>
            </a:r>
          </a:p>
          <a:p>
            <a:r>
              <a:rPr lang="en-GB" dirty="0">
                <a:solidFill>
                  <a:schemeClr val="bg1"/>
                </a:solidFill>
              </a:rPr>
              <a:t> We need a steady </a:t>
            </a:r>
            <a:r>
              <a:rPr lang="en-GB" b="1" dirty="0">
                <a:solidFill>
                  <a:srgbClr val="FFC000"/>
                </a:solidFill>
              </a:rPr>
              <a:t>platform</a:t>
            </a:r>
            <a:r>
              <a:rPr lang="en-GB" dirty="0">
                <a:solidFill>
                  <a:schemeClr val="bg1"/>
                </a:solidFill>
              </a:rPr>
              <a:t> on Mac OSX for SQL Server to run on</a:t>
            </a:r>
          </a:p>
          <a:p>
            <a:r>
              <a:rPr lang="en-GB" dirty="0">
                <a:solidFill>
                  <a:schemeClr val="bg1"/>
                </a:solidFill>
              </a:rPr>
              <a:t> With Windows we already have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this platform</a:t>
            </a:r>
          </a:p>
          <a:p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So we jump right in…</a:t>
            </a:r>
            <a:endParaRPr lang="en-GB" dirty="0">
              <a:solidFill>
                <a:srgbClr val="FFC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E776F8F1-09FC-EC44-9C99-5A2B1D2C9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7596" y="3212400"/>
            <a:ext cx="467289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096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Installing SQL Server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SQL Server Express can be downloaded from the SQL Server </a:t>
            </a:r>
            <a:r>
              <a:rPr lang="en-GB" dirty="0">
                <a:solidFill>
                  <a:schemeClr val="bg1"/>
                </a:solidFill>
                <a:hlinkClick r:id="rId2"/>
              </a:rPr>
              <a:t>website</a:t>
            </a: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May take a while - but is easiest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part of our install</a:t>
            </a:r>
            <a:endParaRPr lang="en-GB" dirty="0">
              <a:solidFill>
                <a:srgbClr val="FFC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B978C9B-BB9C-E247-AC8D-8B7A9F9CD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050" y="2783776"/>
            <a:ext cx="2948461" cy="238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46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Configuring Windows &amp; SQL Server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Now we have everything installed we need to get it all set up, this includes: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 Starting the </a:t>
            </a:r>
            <a:r>
              <a:rPr lang="en-GB" b="1" dirty="0">
                <a:solidFill>
                  <a:srgbClr val="FFC000"/>
                </a:solidFill>
              </a:rPr>
              <a:t>SQL service</a:t>
            </a:r>
          </a:p>
          <a:p>
            <a:r>
              <a:rPr lang="en-GB" dirty="0">
                <a:solidFill>
                  <a:schemeClr val="bg1"/>
                </a:solidFill>
              </a:rPr>
              <a:t> Enabling </a:t>
            </a:r>
            <a:r>
              <a:rPr lang="en-GB" b="1" dirty="0">
                <a:solidFill>
                  <a:srgbClr val="FFC000"/>
                </a:solidFill>
              </a:rPr>
              <a:t>SQL Mixed mode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&amp;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rgbClr val="FFC000"/>
                </a:solidFill>
              </a:rPr>
              <a:t>Remote Connections</a:t>
            </a:r>
          </a:p>
          <a:p>
            <a:r>
              <a:rPr lang="en-GB" dirty="0">
                <a:solidFill>
                  <a:schemeClr val="bg1"/>
                </a:solidFill>
              </a:rPr>
              <a:t> Set &amp; open the </a:t>
            </a:r>
            <a:r>
              <a:rPr lang="en-GB" b="1" dirty="0">
                <a:solidFill>
                  <a:srgbClr val="FFC000"/>
                </a:solidFill>
              </a:rPr>
              <a:t>Firewall Port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Let’s see how it’s done…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E98FF44-2F8C-834B-806D-6C074D738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3300" y="3258344"/>
            <a:ext cx="4000500" cy="20320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256901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Testing Our Connection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569593"/>
            <a:ext cx="5872993" cy="4667250"/>
          </a:xfrm>
        </p:spPr>
        <p:txBody>
          <a:bodyPr>
            <a:normAutofit fontScale="62500" lnSpcReduction="2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Take five minutes to test our connection the server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We do this using the </a:t>
            </a:r>
            <a:r>
              <a:rPr lang="en-GB" b="1" dirty="0">
                <a:solidFill>
                  <a:srgbClr val="FFC000"/>
                </a:solidFill>
              </a:rPr>
              <a:t>Command Line</a:t>
            </a:r>
            <a:r>
              <a:rPr lang="en-GB" dirty="0">
                <a:solidFill>
                  <a:schemeClr val="bg1"/>
                </a:solidFill>
              </a:rPr>
              <a:t> and by ‘pinging’ our SQL Server on the open port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Enter </a:t>
            </a:r>
            <a:r>
              <a:rPr lang="en-GB" b="1" dirty="0">
                <a:solidFill>
                  <a:srgbClr val="FFC000"/>
                </a:solidFill>
              </a:rPr>
              <a:t>ping</a:t>
            </a:r>
            <a:r>
              <a:rPr lang="en-GB" dirty="0">
                <a:solidFill>
                  <a:schemeClr val="bg1"/>
                </a:solidFill>
              </a:rPr>
              <a:t> followed by the IP address of our PC, followed by the port number</a:t>
            </a:r>
          </a:p>
          <a:p>
            <a:pPr marL="0" indent="0">
              <a:buNone/>
            </a:pPr>
            <a:r>
              <a:rPr lang="en-GB" sz="2200" dirty="0">
                <a:solidFill>
                  <a:schemeClr val="bg1"/>
                </a:solidFill>
              </a:rPr>
              <a:t>E.g. </a:t>
            </a:r>
            <a:r>
              <a:rPr lang="en-GB" sz="2200" b="1" dirty="0">
                <a:solidFill>
                  <a:srgbClr val="FFC000"/>
                </a:solidFill>
              </a:rPr>
              <a:t>ping 192.168.0.1:1433</a:t>
            </a:r>
          </a:p>
          <a:p>
            <a:pPr marL="0" indent="0">
              <a:buNone/>
            </a:pPr>
            <a:endParaRPr lang="en-GB" b="1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If our ping is </a:t>
            </a:r>
            <a:r>
              <a:rPr lang="en-GB" b="1" dirty="0">
                <a:solidFill>
                  <a:srgbClr val="92D050"/>
                </a:solidFill>
              </a:rPr>
              <a:t>successful</a:t>
            </a:r>
            <a:r>
              <a:rPr lang="en-GB" dirty="0">
                <a:solidFill>
                  <a:schemeClr val="bg1"/>
                </a:solidFill>
              </a:rPr>
              <a:t> we will see the time it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took to</a:t>
            </a:r>
            <a:r>
              <a:rPr lang="en-GB" b="1" dirty="0">
                <a:solidFill>
                  <a:srgbClr val="92D050"/>
                </a:solidFill>
              </a:rPr>
              <a:t> get a response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If our ping is </a:t>
            </a:r>
            <a:r>
              <a:rPr lang="en-GB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unsuccessful</a:t>
            </a:r>
            <a:r>
              <a:rPr lang="en-GB" dirty="0">
                <a:solidFill>
                  <a:schemeClr val="bg1"/>
                </a:solidFill>
              </a:rPr>
              <a:t> we we see a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message advising that our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response timed out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9C8EBBA-CF7F-7145-AA04-67784F0DA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2402" y="2846578"/>
            <a:ext cx="27940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9013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dirty="0"/>
              <a:t>Working With Our SQL Server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27AA8EC8-C446-124F-81F1-2F1EE0865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fontScale="925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Working? That’s great! But do we have to work with this console the whole time…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To access our database we use </a:t>
            </a:r>
            <a:r>
              <a:rPr lang="en-GB" b="1" dirty="0">
                <a:solidFill>
                  <a:srgbClr val="FFC000"/>
                </a:solidFill>
              </a:rPr>
              <a:t>Microsoft SQL Server Management Studio </a:t>
            </a:r>
            <a:r>
              <a:rPr lang="en-GB" dirty="0">
                <a:solidFill>
                  <a:schemeClr val="bg1"/>
                </a:solidFill>
              </a:rPr>
              <a:t>which we installed along with our server</a:t>
            </a:r>
            <a:endParaRPr lang="en-GB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Now the last thing we need to do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is connect to our database…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874105-28AF-3F48-B0C2-7CFD60E6F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4342" y="2832894"/>
            <a:ext cx="2819400" cy="2882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01086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Installing SQL Server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 Depending on if we have a </a:t>
            </a:r>
            <a:r>
              <a:rPr lang="en-GB" b="1" dirty="0">
                <a:solidFill>
                  <a:srgbClr val="FFC000"/>
                </a:solidFill>
              </a:rPr>
              <a:t>Mac</a:t>
            </a:r>
            <a:r>
              <a:rPr lang="en-GB" dirty="0">
                <a:solidFill>
                  <a:schemeClr val="bg1"/>
                </a:solidFill>
              </a:rPr>
              <a:t> or a </a:t>
            </a:r>
            <a:r>
              <a:rPr lang="en-GB" b="1" dirty="0">
                <a:solidFill>
                  <a:srgbClr val="FFC000"/>
                </a:solidFill>
              </a:rPr>
              <a:t>PC</a:t>
            </a:r>
            <a:r>
              <a:rPr lang="en-GB" dirty="0">
                <a:solidFill>
                  <a:schemeClr val="bg1"/>
                </a:solidFill>
              </a:rPr>
              <a:t> this process will vary</a:t>
            </a:r>
          </a:p>
          <a:p>
            <a:r>
              <a:rPr lang="en-GB" dirty="0">
                <a:solidFill>
                  <a:schemeClr val="bg1"/>
                </a:solidFill>
              </a:rPr>
              <a:t> First we’ll look at installing SQL Server on a </a:t>
            </a:r>
            <a:r>
              <a:rPr lang="en-GB" b="1" dirty="0">
                <a:solidFill>
                  <a:srgbClr val="FFC000"/>
                </a:solidFill>
              </a:rPr>
              <a:t>Mac OSX</a:t>
            </a:r>
          </a:p>
          <a:p>
            <a:r>
              <a:rPr lang="en-GB" dirty="0">
                <a:solidFill>
                  <a:schemeClr val="bg1"/>
                </a:solidFill>
              </a:rPr>
              <a:t> We can use that to install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SQL Server on </a:t>
            </a:r>
            <a:r>
              <a:rPr lang="en-GB" b="1" dirty="0">
                <a:solidFill>
                  <a:srgbClr val="FFC000"/>
                </a:solidFill>
              </a:rPr>
              <a:t>Windows</a:t>
            </a:r>
          </a:p>
          <a:p>
            <a:r>
              <a:rPr lang="en-GB" dirty="0">
                <a:solidFill>
                  <a:schemeClr val="bg1"/>
                </a:solidFill>
              </a:rPr>
              <a:t> First we need to </a:t>
            </a:r>
            <a:r>
              <a:rPr lang="en-GB" b="1" dirty="0">
                <a:solidFill>
                  <a:srgbClr val="FFC000"/>
                </a:solidFill>
              </a:rPr>
              <a:t>install </a:t>
            </a:r>
            <a:br>
              <a:rPr lang="en-GB" b="1" dirty="0">
                <a:solidFill>
                  <a:srgbClr val="FFC000"/>
                </a:solidFill>
              </a:rPr>
            </a:br>
            <a:r>
              <a:rPr lang="en-GB" b="1" dirty="0">
                <a:solidFill>
                  <a:srgbClr val="FFC000"/>
                </a:solidFill>
              </a:rPr>
              <a:t>Windows</a:t>
            </a:r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421F8B7-2D49-F844-897A-A54CB3F73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050" y="2783776"/>
            <a:ext cx="2948461" cy="238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53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GB" sz="1800" dirty="0">
                <a:solidFill>
                  <a:schemeClr val="tx1"/>
                </a:solidFill>
              </a:rPr>
              <a:t>CHALLENGE TIME!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>
              <a:buSzPct val="90000"/>
              <a:buBlip>
                <a:blip r:embed="rId2"/>
              </a:buBlip>
            </a:pPr>
            <a:r>
              <a:rPr lang="en-GB" sz="2400" dirty="0">
                <a:solidFill>
                  <a:schemeClr val="bg1"/>
                </a:solidFill>
              </a:rPr>
              <a:t> If you haven’t already, then get to installing SQL Server on your PC or Mac</a:t>
            </a:r>
          </a:p>
          <a:p>
            <a:pPr>
              <a:buSzPct val="90000"/>
              <a:buBlip>
                <a:blip r:embed="rId2"/>
              </a:buBlip>
            </a:pPr>
            <a:r>
              <a:rPr lang="en-GB" sz="2400" dirty="0">
                <a:solidFill>
                  <a:schemeClr val="bg1"/>
                </a:solidFill>
              </a:rPr>
              <a:t> Share any issues and how you overcame them on our Discord channel </a:t>
            </a:r>
          </a:p>
        </p:txBody>
      </p:sp>
    </p:spTree>
    <p:extLst>
      <p:ext uri="{BB962C8B-B14F-4D97-AF65-F5344CB8AC3E}">
        <p14:creationId xmlns:p14="http://schemas.microsoft.com/office/powerpoint/2010/main" val="1981950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1" y="2600324"/>
            <a:ext cx="7248760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Jaapokki" panose="00000500000000000000" pitchFamily="50" charset="0"/>
              </a:rPr>
              <a:t>INSTALL ON MAC OSX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672" y="1300450"/>
            <a:ext cx="570585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OS-</a:t>
            </a:r>
            <a:r>
              <a:rPr lang="en-US" sz="2400" b="1" dirty="0" err="1">
                <a:solidFill>
                  <a:srgbClr val="FFC000"/>
                </a:solidFill>
              </a:rPr>
              <a:t>ception</a:t>
            </a:r>
            <a:r>
              <a:rPr lang="en-US" sz="2400" b="1" dirty="0">
                <a:solidFill>
                  <a:srgbClr val="FFC00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867290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Installing SQL Server on Mac OSx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 SQL Server can’t run on any OS that isn’t created and supported by Microsoft </a:t>
            </a:r>
          </a:p>
          <a:p>
            <a:r>
              <a:rPr lang="en-GB" dirty="0">
                <a:solidFill>
                  <a:schemeClr val="bg1"/>
                </a:solidFill>
              </a:rPr>
              <a:t> We need a steady </a:t>
            </a:r>
            <a:r>
              <a:rPr lang="en-GB" b="1" dirty="0">
                <a:solidFill>
                  <a:srgbClr val="FFC000"/>
                </a:solidFill>
              </a:rPr>
              <a:t>platform</a:t>
            </a:r>
            <a:r>
              <a:rPr lang="en-GB" dirty="0">
                <a:solidFill>
                  <a:schemeClr val="bg1"/>
                </a:solidFill>
              </a:rPr>
              <a:t> on Mac OSX for SQL Server to run on</a:t>
            </a:r>
          </a:p>
          <a:p>
            <a:r>
              <a:rPr lang="en-GB" dirty="0">
                <a:solidFill>
                  <a:schemeClr val="bg1"/>
                </a:solidFill>
              </a:rPr>
              <a:t> Using a </a:t>
            </a:r>
            <a:r>
              <a:rPr lang="en-GB" b="1" dirty="0">
                <a:solidFill>
                  <a:srgbClr val="FFC000"/>
                </a:solidFill>
              </a:rPr>
              <a:t>Virtual Machine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934F554A-7B7A-3046-825B-FD69BC107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4255" y="2263902"/>
            <a:ext cx="2937256" cy="293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3149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Working with Virtual Machines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 A Virtual Machine is a file that </a:t>
            </a:r>
            <a:r>
              <a:rPr lang="en-GB" b="1" dirty="0">
                <a:solidFill>
                  <a:srgbClr val="FFC000"/>
                </a:solidFill>
              </a:rPr>
              <a:t>replicates</a:t>
            </a:r>
            <a:r>
              <a:rPr lang="en-GB" dirty="0">
                <a:solidFill>
                  <a:schemeClr val="bg1"/>
                </a:solidFill>
              </a:rPr>
              <a:t> the behaviour of a </a:t>
            </a:r>
            <a:r>
              <a:rPr lang="en-GB" b="1" dirty="0">
                <a:solidFill>
                  <a:srgbClr val="FFC000"/>
                </a:solidFill>
              </a:rPr>
              <a:t>Hard Disk Drive </a:t>
            </a:r>
          </a:p>
          <a:p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This file will then use the machines </a:t>
            </a:r>
            <a:r>
              <a:rPr lang="en-GB" b="1" dirty="0">
                <a:solidFill>
                  <a:srgbClr val="FFC000"/>
                </a:solidFill>
              </a:rPr>
              <a:t>resources</a:t>
            </a:r>
            <a:r>
              <a:rPr lang="en-GB" dirty="0">
                <a:solidFill>
                  <a:schemeClr val="bg1"/>
                </a:solidFill>
              </a:rPr>
              <a:t> such as </a:t>
            </a:r>
            <a:r>
              <a:rPr lang="en-GB" b="1" dirty="0">
                <a:solidFill>
                  <a:srgbClr val="FFC000"/>
                </a:solidFill>
              </a:rPr>
              <a:t>RAM</a:t>
            </a:r>
            <a:r>
              <a:rPr lang="en-GB" dirty="0">
                <a:solidFill>
                  <a:schemeClr val="bg1"/>
                </a:solidFill>
              </a:rPr>
              <a:t>, </a:t>
            </a:r>
            <a:r>
              <a:rPr lang="en-GB" b="1" dirty="0">
                <a:solidFill>
                  <a:srgbClr val="FFC000"/>
                </a:solidFill>
              </a:rPr>
              <a:t>CPU</a:t>
            </a:r>
            <a:r>
              <a:rPr lang="en-GB" dirty="0">
                <a:solidFill>
                  <a:schemeClr val="bg1"/>
                </a:solidFill>
              </a:rPr>
              <a:t> etc. </a:t>
            </a:r>
          </a:p>
          <a:p>
            <a:r>
              <a:rPr lang="en-GB" dirty="0">
                <a:solidFill>
                  <a:schemeClr val="bg1"/>
                </a:solidFill>
              </a:rPr>
              <a:t> The benefits to this are: </a:t>
            </a:r>
          </a:p>
          <a:p>
            <a:pPr lvl="1"/>
            <a:r>
              <a:rPr lang="en-GB" dirty="0">
                <a:solidFill>
                  <a:srgbClr val="FFC000"/>
                </a:solidFill>
              </a:rPr>
              <a:t> Any OS </a:t>
            </a:r>
            <a:r>
              <a:rPr lang="en-GB" dirty="0">
                <a:solidFill>
                  <a:schemeClr val="bg1"/>
                </a:solidFill>
              </a:rPr>
              <a:t>on </a:t>
            </a:r>
            <a:r>
              <a:rPr lang="en-GB" dirty="0">
                <a:solidFill>
                  <a:srgbClr val="FFC000"/>
                </a:solidFill>
              </a:rPr>
              <a:t>any machine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 Main HDD is </a:t>
            </a:r>
            <a:r>
              <a:rPr lang="en-GB" dirty="0">
                <a:solidFill>
                  <a:srgbClr val="FFC000"/>
                </a:solidFill>
              </a:rPr>
              <a:t>not affected 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rgbClr val="FFC000"/>
                </a:solidFill>
              </a:rPr>
              <a:t>Start fresh </a:t>
            </a:r>
            <a:r>
              <a:rPr lang="en-GB" dirty="0">
                <a:solidFill>
                  <a:schemeClr val="bg1"/>
                </a:solidFill>
              </a:rPr>
              <a:t>any time</a:t>
            </a:r>
            <a:endParaRPr lang="en-GB" dirty="0">
              <a:solidFill>
                <a:srgbClr val="FFC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7330A32-9143-8E4D-9E8D-AC3667FF40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77" t="18273" r="55116" b="5473"/>
          <a:stretch/>
        </p:blipFill>
        <p:spPr>
          <a:xfrm>
            <a:off x="8041735" y="2311655"/>
            <a:ext cx="2779776" cy="347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9945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Creating Our Virtual Machine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Creating a virtual machine:</a:t>
            </a:r>
          </a:p>
          <a:p>
            <a:pPr lvl="1"/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 In the </a:t>
            </a:r>
            <a:r>
              <a:rPr lang="en-GB" dirty="0">
                <a:solidFill>
                  <a:srgbClr val="FFC000"/>
                </a:solidFill>
              </a:rPr>
              <a:t>cloud</a:t>
            </a:r>
            <a:r>
              <a:rPr lang="en-GB" dirty="0">
                <a:solidFill>
                  <a:schemeClr val="bg1"/>
                </a:solidFill>
              </a:rPr>
              <a:t> (using Azure)</a:t>
            </a:r>
          </a:p>
          <a:p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rgbClr val="FFC000"/>
                </a:solidFill>
              </a:rPr>
              <a:t>Hyper-V</a:t>
            </a:r>
          </a:p>
          <a:p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rgbClr val="FFC000"/>
                </a:solidFill>
              </a:rPr>
              <a:t>VirtualBox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  <a:p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rgbClr val="FFC000"/>
                </a:solidFill>
              </a:rPr>
              <a:t>Docker</a:t>
            </a:r>
          </a:p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We’re going to use </a:t>
            </a:r>
            <a:r>
              <a:rPr lang="en-GB" b="1" dirty="0">
                <a:solidFill>
                  <a:srgbClr val="FFC000"/>
                </a:solidFill>
              </a:rPr>
              <a:t>VirtualBox</a:t>
            </a:r>
            <a:r>
              <a:rPr lang="en-GB" dirty="0">
                <a:solidFill>
                  <a:schemeClr val="bg1"/>
                </a:solidFill>
              </a:rPr>
              <a:t>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which can be downloaded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from the Apple App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Store…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F6EE04D7-D4C6-6241-8105-FC230EAD9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336" y="2648744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3418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Configuring Our Virtual Machine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Configuring a virtual machine:</a:t>
            </a:r>
          </a:p>
          <a:p>
            <a:pPr lvl="1"/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 Set </a:t>
            </a:r>
            <a:r>
              <a:rPr lang="en-GB" b="1" dirty="0">
                <a:solidFill>
                  <a:srgbClr val="FFC000"/>
                </a:solidFill>
              </a:rPr>
              <a:t>RAM</a:t>
            </a:r>
            <a:r>
              <a:rPr lang="en-GB" dirty="0">
                <a:solidFill>
                  <a:schemeClr val="bg1"/>
                </a:solidFill>
              </a:rPr>
              <a:t> allocation</a:t>
            </a:r>
          </a:p>
          <a:p>
            <a:r>
              <a:rPr lang="en-GB" dirty="0">
                <a:solidFill>
                  <a:schemeClr val="bg1"/>
                </a:solidFill>
              </a:rPr>
              <a:t> Set </a:t>
            </a:r>
            <a:r>
              <a:rPr lang="en-GB" b="1" dirty="0">
                <a:solidFill>
                  <a:srgbClr val="FFC000"/>
                </a:solidFill>
              </a:rPr>
              <a:t>HDD file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type, size and allocation</a:t>
            </a:r>
          </a:p>
          <a:p>
            <a:r>
              <a:rPr lang="en-GB" dirty="0">
                <a:solidFill>
                  <a:schemeClr val="bg1"/>
                </a:solidFill>
              </a:rPr>
              <a:t> Check the </a:t>
            </a:r>
            <a:r>
              <a:rPr lang="en-GB" b="1" dirty="0">
                <a:solidFill>
                  <a:srgbClr val="FFC000"/>
                </a:solidFill>
              </a:rPr>
              <a:t>Network</a:t>
            </a:r>
          </a:p>
          <a:p>
            <a:r>
              <a:rPr lang="en-GB" dirty="0">
                <a:solidFill>
                  <a:schemeClr val="bg1"/>
                </a:solidFill>
              </a:rPr>
              <a:t> Set </a:t>
            </a:r>
            <a:r>
              <a:rPr lang="en-GB" b="1" dirty="0">
                <a:solidFill>
                  <a:srgbClr val="FFC000"/>
                </a:solidFill>
              </a:rPr>
              <a:t>GFX Card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dirty="0">
                <a:solidFill>
                  <a:schemeClr val="bg1"/>
                </a:solidFill>
              </a:rPr>
              <a:t>allocation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Now we have our machine set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up it’s time to install our </a:t>
            </a:r>
            <a:r>
              <a:rPr lang="en-GB" b="1" dirty="0">
                <a:solidFill>
                  <a:srgbClr val="FFC000"/>
                </a:solidFill>
              </a:rPr>
              <a:t>guest</a:t>
            </a:r>
            <a:r>
              <a:rPr lang="en-GB" dirty="0">
                <a:solidFill>
                  <a:schemeClr val="bg1"/>
                </a:solidFill>
              </a:rPr>
              <a:t>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OS…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5744A4F-E842-3B46-8799-9EB2133DE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9603" y="2531809"/>
            <a:ext cx="4109891" cy="334168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518929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Installing Windows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Which </a:t>
            </a:r>
            <a:r>
              <a:rPr lang="en-GB" dirty="0">
                <a:solidFill>
                  <a:srgbClr val="FFC000"/>
                </a:solidFill>
              </a:rPr>
              <a:t>version</a:t>
            </a:r>
            <a:r>
              <a:rPr lang="en-GB" dirty="0">
                <a:solidFill>
                  <a:schemeClr val="bg1"/>
                </a:solidFill>
              </a:rPr>
              <a:t> of Windows to install</a:t>
            </a:r>
          </a:p>
          <a:p>
            <a:r>
              <a:rPr lang="en-GB" dirty="0">
                <a:solidFill>
                  <a:schemeClr val="bg1"/>
                </a:solidFill>
              </a:rPr>
              <a:t> Windows 10</a:t>
            </a:r>
          </a:p>
          <a:p>
            <a:r>
              <a:rPr lang="en-GB" dirty="0">
                <a:solidFill>
                  <a:schemeClr val="bg1"/>
                </a:solidFill>
              </a:rPr>
              <a:t> Windows Server </a:t>
            </a:r>
          </a:p>
          <a:p>
            <a:r>
              <a:rPr lang="en-GB" dirty="0">
                <a:solidFill>
                  <a:schemeClr val="bg1"/>
                </a:solidFill>
              </a:rPr>
              <a:t> Windows 8 / 8.1</a:t>
            </a:r>
          </a:p>
          <a:p>
            <a:r>
              <a:rPr lang="en-GB" dirty="0">
                <a:solidFill>
                  <a:schemeClr val="bg1"/>
                </a:solidFill>
              </a:rPr>
              <a:t> Windows 7 </a:t>
            </a:r>
          </a:p>
          <a:p>
            <a:r>
              <a:rPr lang="en-GB" dirty="0">
                <a:solidFill>
                  <a:schemeClr val="bg1"/>
                </a:solidFill>
              </a:rPr>
              <a:t> Windows Vista / XP</a:t>
            </a:r>
          </a:p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We are going to install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rgbClr val="FFC000"/>
                </a:solidFill>
              </a:rPr>
              <a:t>Windows Server 2016</a:t>
            </a:r>
            <a:r>
              <a:rPr lang="en-GB" dirty="0">
                <a:solidFill>
                  <a:schemeClr val="bg1"/>
                </a:solidFill>
              </a:rPr>
              <a:t>…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4AC908C-1CCB-5441-B653-AB3F1A510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7596" y="3212400"/>
            <a:ext cx="467289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314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Freeform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8518" y="1690688"/>
            <a:ext cx="7243482" cy="5167312"/>
          </a:xfrm>
          <a:custGeom>
            <a:avLst/>
            <a:gdLst>
              <a:gd name="connsiteX0" fmla="*/ 0 w 7243482"/>
              <a:gd name="connsiteY0" fmla="*/ 0 h 5167312"/>
              <a:gd name="connsiteX1" fmla="*/ 7243482 w 7243482"/>
              <a:gd name="connsiteY1" fmla="*/ 0 h 5167312"/>
              <a:gd name="connsiteX2" fmla="*/ 7243482 w 7243482"/>
              <a:gd name="connsiteY2" fmla="*/ 5167312 h 5167312"/>
              <a:gd name="connsiteX3" fmla="*/ 221324 w 7243482"/>
              <a:gd name="connsiteY3" fmla="*/ 5167312 h 5167312"/>
              <a:gd name="connsiteX4" fmla="*/ 2615203 w 7243482"/>
              <a:gd name="connsiteY4" fmla="*/ 952 h 5167312"/>
              <a:gd name="connsiteX5" fmla="*/ 0 w 7243482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3482" h="5167312">
                <a:moveTo>
                  <a:pt x="0" y="0"/>
                </a:moveTo>
                <a:lnTo>
                  <a:pt x="7243482" y="0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7399176" cy="5166360"/>
          </a:xfrm>
          <a:custGeom>
            <a:avLst/>
            <a:gdLst>
              <a:gd name="connsiteX0" fmla="*/ 0 w 7399176"/>
              <a:gd name="connsiteY0" fmla="*/ 0 h 5166360"/>
              <a:gd name="connsiteX1" fmla="*/ 7399176 w 7399176"/>
              <a:gd name="connsiteY1" fmla="*/ 0 h 5166360"/>
              <a:gd name="connsiteX2" fmla="*/ 5005297 w 7399176"/>
              <a:gd name="connsiteY2" fmla="*/ 5166360 h 5166360"/>
              <a:gd name="connsiteX3" fmla="*/ 0 w 7399176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9176" h="5166360">
                <a:moveTo>
                  <a:pt x="0" y="0"/>
                </a:moveTo>
                <a:lnTo>
                  <a:pt x="7399176" y="0"/>
                </a:lnTo>
                <a:lnTo>
                  <a:pt x="5005297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3600" b="1" kern="1200" dirty="0">
                <a:solidFill>
                  <a:srgbClr val="FFC000"/>
                </a:solidFill>
              </a:rPr>
              <a:t>Installing SQL Server</a:t>
            </a:r>
            <a:endParaRPr lang="en-US" sz="3600" b="1" kern="1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87EFD4-A57F-4C1A-A128-0691A9D27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091" y="1398905"/>
            <a:ext cx="5872993" cy="4667250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SQL Server Express can be downloaded from the SQL Server </a:t>
            </a:r>
            <a:r>
              <a:rPr lang="en-GB" dirty="0">
                <a:solidFill>
                  <a:schemeClr val="bg1"/>
                </a:solidFill>
                <a:hlinkClick r:id="rId2"/>
              </a:rPr>
              <a:t>website</a:t>
            </a: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However, this must be downloaded on the </a:t>
            </a:r>
            <a:r>
              <a:rPr lang="en-GB" dirty="0">
                <a:solidFill>
                  <a:srgbClr val="FFC000"/>
                </a:solidFill>
              </a:rPr>
              <a:t>Guest OS </a:t>
            </a:r>
            <a:r>
              <a:rPr lang="en-GB" dirty="0">
                <a:solidFill>
                  <a:schemeClr val="bg1"/>
                </a:solidFill>
              </a:rPr>
              <a:t>– this will make it easier to install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May take a while - but is easiest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part of our install</a:t>
            </a:r>
            <a:endParaRPr lang="en-GB" dirty="0">
              <a:solidFill>
                <a:srgbClr val="FFC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A3EDC1-2BE5-412D-8B3D-C073D9AF9F28}"/>
              </a:ext>
            </a:extLst>
          </p:cNvPr>
          <p:cNvCxnSpPr>
            <a:cxnSpLocks/>
          </p:cNvCxnSpPr>
          <p:nvPr/>
        </p:nvCxnSpPr>
        <p:spPr>
          <a:xfrm>
            <a:off x="8806461" y="339966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B978C9B-BB9C-E247-AC8D-8B7A9F9CD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050" y="2783776"/>
            <a:ext cx="2948461" cy="238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6975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7330</TotalTime>
  <Words>740</Words>
  <Application>Microsoft Macintosh PowerPoint</Application>
  <PresentationFormat>Widescreen</PresentationFormat>
  <Paragraphs>143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BorisBlackBloxx</vt:lpstr>
      <vt:lpstr>Calibri</vt:lpstr>
      <vt:lpstr>Calibri Light</vt:lpstr>
      <vt:lpstr>Jaapokki</vt:lpstr>
      <vt:lpstr>Springsteel Lig</vt:lpstr>
      <vt:lpstr>Wingdings</vt:lpstr>
      <vt:lpstr>Office Theme</vt:lpstr>
      <vt:lpstr>1_Office Theme</vt:lpstr>
      <vt:lpstr>GETTING STARTED</vt:lpstr>
      <vt:lpstr>Installing SQL Server</vt:lpstr>
      <vt:lpstr>INSTALL ON MAC OSX</vt:lpstr>
      <vt:lpstr>Installing SQL Server on Mac OSx</vt:lpstr>
      <vt:lpstr>Working with Virtual Machines</vt:lpstr>
      <vt:lpstr>Creating Our Virtual Machine</vt:lpstr>
      <vt:lpstr>Configuring Our Virtual Machine</vt:lpstr>
      <vt:lpstr>Installing Windows</vt:lpstr>
      <vt:lpstr>Installing SQL Server</vt:lpstr>
      <vt:lpstr>Configuring Windows &amp; SQL Server</vt:lpstr>
      <vt:lpstr>Testing Our Connection</vt:lpstr>
      <vt:lpstr>Shedding The Virtual Machine Skin</vt:lpstr>
      <vt:lpstr>CHALLENGE TIME!</vt:lpstr>
      <vt:lpstr>INSTALL ON WINDOWS</vt:lpstr>
      <vt:lpstr>Installing SQL Server on Windows </vt:lpstr>
      <vt:lpstr>Installing SQL Server</vt:lpstr>
      <vt:lpstr>Configuring Windows &amp; SQL Server</vt:lpstr>
      <vt:lpstr>Testing Our Connection</vt:lpstr>
      <vt:lpstr>Working With Our SQL Server</vt:lpstr>
      <vt:lpstr>CHALLENGE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Liane Stevenson</dc:creator>
  <cp:lastModifiedBy>Liane Stevenson</cp:lastModifiedBy>
  <cp:revision>152</cp:revision>
  <dcterms:created xsi:type="dcterms:W3CDTF">2013-09-09T13:00:12Z</dcterms:created>
  <dcterms:modified xsi:type="dcterms:W3CDTF">2019-08-10T23:27:27Z</dcterms:modified>
</cp:coreProperties>
</file>

<file path=docProps/thumbnail.jpeg>
</file>